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76" r:id="rId5"/>
    <p:sldId id="292" r:id="rId6"/>
    <p:sldId id="288" r:id="rId7"/>
    <p:sldId id="277" r:id="rId8"/>
    <p:sldId id="278" r:id="rId9"/>
    <p:sldId id="279" r:id="rId10"/>
    <p:sldId id="289" r:id="rId11"/>
    <p:sldId id="295" r:id="rId12"/>
    <p:sldId id="280" r:id="rId13"/>
    <p:sldId id="293" r:id="rId14"/>
    <p:sldId id="294" r:id="rId15"/>
    <p:sldId id="281" r:id="rId16"/>
    <p:sldId id="283" r:id="rId17"/>
    <p:sldId id="298" r:id="rId18"/>
    <p:sldId id="296" r:id="rId19"/>
    <p:sldId id="297" r:id="rId20"/>
    <p:sldId id="29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7512" userDrawn="1">
          <p15:clr>
            <a:srgbClr val="A4A3A4"/>
          </p15:clr>
        </p15:guide>
        <p15:guide id="4" pos="144" userDrawn="1">
          <p15:clr>
            <a:srgbClr val="A4A3A4"/>
          </p15:clr>
        </p15:guide>
        <p15:guide id="5" orient="horz" pos="624" userDrawn="1">
          <p15:clr>
            <a:srgbClr val="A4A3A4"/>
          </p15:clr>
        </p15:guide>
        <p15:guide id="6" orient="horz" pos="40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52" autoAdjust="0"/>
  </p:normalViewPr>
  <p:slideViewPr>
    <p:cSldViewPr snapToGrid="0" showGuides="1">
      <p:cViewPr varScale="1">
        <p:scale>
          <a:sx n="82" d="100"/>
          <a:sy n="82" d="100"/>
        </p:scale>
        <p:origin x="720" y="72"/>
      </p:cViewPr>
      <p:guideLst>
        <p:guide orient="horz" pos="2328"/>
        <p:guide pos="3864"/>
        <p:guide pos="7512"/>
        <p:guide pos="144"/>
        <p:guide orient="horz" pos="624"/>
        <p:guide orient="horz" pos="40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465D3EB-CBDD-4100-83B7-3BFE0A8F411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2B4595-A79D-4567-9FE1-DCF31A42B3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C0719-993D-42E1-80ED-8F01056F36C2}" type="datetimeFigureOut">
              <a:rPr lang="en-US" smtClean="0"/>
              <a:t>3/17/2025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0E452F-E862-4273-987C-980229E532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E394C-9AD7-48EA-AB0F-18032A3E09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421AD-3AC0-48CB-8727-BB447FD2264E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159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3BC9C-6C58-464F-B94E-FD73C5FB016E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0DC36-8EFA-4378-9855-E019C55AC47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53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54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471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51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546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569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9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60DC36-8EFA-4378-9855-E019C55AC47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031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F864C-44C4-4000-952D-01F31BFB3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392E06-C914-467E-9D4F-BD763EDA2D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EFBAF-82E9-49AD-B2CF-7D154E02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CCE22-F177-4228-A965-5569D1D07B03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8006A-94B1-44F7-972D-56767EDE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7BFAB-D84B-45E1-A0BD-2516AC14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7B869-BFB2-4C20-8AB1-46704BB3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F007DB-4F12-4428-9C48-5120DF070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FA8DA-0E31-4CA6-BBFC-2467AAD1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A4AA-8DE4-4AA3-B0D2-C2D1E045B6C8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974BD-9845-459A-9AAA-12731E25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71B0A-FDFB-4B2C-A9EC-2334C59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40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B5D73-1652-4A8E-B5A3-101523D72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B7FB99-7425-444D-B602-01B672BCE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EA9C5-552A-48A1-AB54-ED54209B3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041F-0AF3-4CD6-B15B-4DF36E0C0BF7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3AAA3-4155-48FB-8F00-16DBE0C9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94EAE-CB3C-4DEF-A66D-583C7AAC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0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07FBE-061D-452C-A8A6-213063CFD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A3535-1708-499D-B5D2-7D8F9FD18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06063-A112-49AB-80C8-504D99EC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6A51-1F5D-4077-B12A-27A345EBEF45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4C8D5-F898-4318-A76D-1FBD8732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6EC76-E8E8-4FFA-B671-7FA2F3EF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8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2CABF-E3C1-431A-A69C-D4881CC43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84226-69DA-4211-B2C8-C29FD05A4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F82DB-B518-40FD-8A66-44B874C0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A6A1-BA8E-427E-8C0C-04CB02B7F070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1CCEE-725F-4745-837B-87EFB70E7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1522A-E0E6-406B-BF30-A7C7A5729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4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C9BDC-6F21-4EF5-A8DD-E35E27EAC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68D5F-2AB6-42D3-A54E-AB3E60325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5AB07F-D5F7-402A-AE4E-027BF1CA9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08EDC-3863-43B9-93C7-37465DC73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E611-F716-4CFD-8F2B-B634EFA297D1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7D452-958D-4159-A9A4-16DD29680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654B6-1460-48B9-AC7E-592F68BAB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8C848-926A-4FD3-A311-A100A2662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ECD90-B4F0-4DFB-BB3D-F23102078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A6C3A-033E-474B-AB97-D8291A04E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32B928-3A23-4FCA-AD1F-E45A467B5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DC8376-6FC6-4A11-B0DB-9A148E9C00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0206F-8846-425C-A56E-16FFBA442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6EC6-41A3-4FD0-A421-A2AEF8763170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45E89F-12CF-4561-A5F2-1E05783A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B4DFE4-927C-43B1-A061-5CB97FFB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05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0E367-8DA0-4655-BCBC-F4280D864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F9592-AA3C-4CF8-A5DB-4D010195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7060-792A-45CE-AE1C-DD8744BBF2A0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C9377-F93E-4515-852A-26470775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ED076D-476B-42BA-8795-14FE6C1E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5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A599B4-6AB2-4190-82B5-7667EE1E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28AE3-4C05-44CF-9422-CDFFEC61CD82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FBFB3-AD86-4E39-B8AE-B4EC1452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A4AF55-C114-4B60-9A20-56B00A11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0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83DA1-5CB8-405D-9613-8A9B7BC5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2BB15-A24D-42E9-9CAE-BB8272263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F0849D-D3C3-462A-9751-4EAB0B914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0DD20-7A20-4574-98A4-427795876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1EE8-ACFF-4BE2-B426-3C679556C3F0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D0ED2B-71C4-421A-9DB0-676E00C1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C4572A-ADFC-4C53-BCA2-42BDF693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5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F5C67-EEEC-4AB0-9653-0F80D6B1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50D6D-5277-4324-AF23-5FAF007834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75657-2BF9-4761-96B6-50EE3CFCF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C3F7B-A4C8-4F9D-8165-BC5186EA0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D977-0B9C-4E6E-B719-C8E38444881A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96EA5-2FA2-464D-982F-C53E6426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1B398-191B-4AB1-86ED-00D0046E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0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3445CA-54C1-4DDE-A216-DD2414E3F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06395A-6879-4E93-B24E-067F88AC1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0FF5B-A6A6-4F0F-AA5D-3F0F69A43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44521-3D36-4742-8FE8-F9F46840AF6A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8FAA-76CC-42EF-8BE0-466A41BBA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9FF02-6890-4E10-B958-1097AD32C6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EDF93-2BFD-41CA-ABC7-B039102F379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8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B5981CF1-BC08-49F8-B0F9-AAF98EC6745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2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0FA2FB5-E21C-1A57-F172-F7E9BA854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301" y="263540"/>
            <a:ext cx="3579884" cy="173116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35D87FF-0764-2521-BA18-07C962C8D132}"/>
              </a:ext>
            </a:extLst>
          </p:cNvPr>
          <p:cNvSpPr txBox="1"/>
          <p:nvPr/>
        </p:nvSpPr>
        <p:spPr>
          <a:xfrm>
            <a:off x="528320" y="2236537"/>
            <a:ext cx="111353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KNOWLEDGE DISTILLATION FOR SEMANTIC SEGMENTATION APPLIED TO AUTONOMOUS DRIVING IN ADVERSE WEATHER CONDITION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9DD7927-B1B4-E47B-8963-51493EAEBD67}"/>
              </a:ext>
            </a:extLst>
          </p:cNvPr>
          <p:cNvSpPr txBox="1"/>
          <p:nvPr/>
        </p:nvSpPr>
        <p:spPr>
          <a:xfrm>
            <a:off x="612710" y="4543013"/>
            <a:ext cx="434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Supervisors:</a:t>
            </a:r>
          </a:p>
          <a:p>
            <a:r>
              <a:rPr lang="en-US" sz="2400" dirty="0"/>
              <a:t>Prof. Paolo GARZA</a:t>
            </a:r>
          </a:p>
          <a:p>
            <a:r>
              <a:rPr lang="en-US" sz="2400" dirty="0"/>
              <a:t>Dott. Edoardo ARNAUDO</a:t>
            </a:r>
          </a:p>
          <a:p>
            <a:r>
              <a:rPr lang="en-US" sz="2400" dirty="0"/>
              <a:t>Dott. Marco GALATOLA</a:t>
            </a:r>
          </a:p>
          <a:p>
            <a:r>
              <a:rPr lang="en-US" sz="2400" dirty="0"/>
              <a:t>Dott. Stefano BERGIA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145F8A9-AEE1-A73A-FC0B-CDB1B186F8E8}"/>
              </a:ext>
            </a:extLst>
          </p:cNvPr>
          <p:cNvSpPr txBox="1"/>
          <p:nvPr/>
        </p:nvSpPr>
        <p:spPr>
          <a:xfrm>
            <a:off x="8021292" y="4879910"/>
            <a:ext cx="3557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Candidate:</a:t>
            </a:r>
          </a:p>
          <a:p>
            <a:r>
              <a:rPr lang="en-US" sz="2400" dirty="0"/>
              <a:t>Federico BUSSOLINO</a:t>
            </a:r>
          </a:p>
        </p:txBody>
      </p:sp>
    </p:spTree>
    <p:extLst>
      <p:ext uri="{BB962C8B-B14F-4D97-AF65-F5344CB8AC3E}">
        <p14:creationId xmlns:p14="http://schemas.microsoft.com/office/powerpoint/2010/main" val="329971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1FF9C70-787A-3730-E1D2-27D626DC9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40" y="1275655"/>
            <a:ext cx="8452577" cy="531818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A9028F-81DC-D016-738C-2964482445B2}"/>
              </a:ext>
            </a:extLst>
          </p:cNvPr>
          <p:cNvSpPr txBox="1"/>
          <p:nvPr/>
        </p:nvSpPr>
        <p:spPr>
          <a:xfrm>
            <a:off x="650240" y="690880"/>
            <a:ext cx="7274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Performances of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logit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SwiftNet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80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EB419B8-211C-9C6B-157E-36A32DA35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32" y="769197"/>
            <a:ext cx="8938368" cy="571720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8CCF95-B536-0FB4-9C04-D4B9702BDB24}"/>
              </a:ext>
            </a:extLst>
          </p:cNvPr>
          <p:cNvSpPr txBox="1"/>
          <p:nvPr/>
        </p:nvSpPr>
        <p:spPr>
          <a:xfrm>
            <a:off x="594252" y="371594"/>
            <a:ext cx="65075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Performances of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logit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PIDNet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689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D33B6BF4-2C08-4464-A4ED-A7F5F991F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analysis slide 7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010A34-D5DE-55AD-D2F9-CEC001E13E41}"/>
              </a:ext>
            </a:extLst>
          </p:cNvPr>
          <p:cNvSpPr txBox="1"/>
          <p:nvPr/>
        </p:nvSpPr>
        <p:spPr>
          <a:xfrm rot="10800000" flipH="1" flipV="1">
            <a:off x="1066800" y="698723"/>
            <a:ext cx="1052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Loss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for intermediate feature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DA111E3-445D-E4C3-C0C5-C99F6955CBBA}"/>
              </a:ext>
            </a:extLst>
          </p:cNvPr>
          <p:cNvSpPr txBox="1"/>
          <p:nvPr/>
        </p:nvSpPr>
        <p:spPr>
          <a:xfrm>
            <a:off x="1066800" y="1767840"/>
            <a:ext cx="1017016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L2[1]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: match intermediate feature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make 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emulate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representation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LAD[2]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exclude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magnitude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(intermediate feature)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feature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normalizing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CWD[3]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wise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consist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applying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KL-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Divergence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spatial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dimensions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feature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intead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dimension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penalizing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more 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error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focus on small (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portion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of)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objects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5" name="Segnaposto piè di pagina 14">
            <a:extLst>
              <a:ext uri="{FF2B5EF4-FFF2-40B4-BE49-F238E27FC236}">
                <a16:creationId xmlns:a16="http://schemas.microsoft.com/office/drawing/2014/main" id="{075FF849-C34F-D1C9-E106-2038FE0D3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5040" y="5830491"/>
            <a:ext cx="9570720" cy="834077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FitNets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Hints for Thin Deep Nets, </a:t>
            </a:r>
          </a:p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Rethinking Knowledge Distillation with Raw Features for Semantic Segmentation</a:t>
            </a:r>
          </a:p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Channel-wise Knowledge Distillation for Dense Prediction</a:t>
            </a:r>
          </a:p>
        </p:txBody>
      </p:sp>
    </p:spTree>
    <p:extLst>
      <p:ext uri="{BB962C8B-B14F-4D97-AF65-F5344CB8AC3E}">
        <p14:creationId xmlns:p14="http://schemas.microsoft.com/office/powerpoint/2010/main" val="875445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A588A72A-976E-478A-9DD3-765AB3ED4C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8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7F1182F-0AB4-E4DC-8EA2-1D692E657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" y="1514933"/>
            <a:ext cx="10546080" cy="439969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7FB19E-CD26-D6F1-992B-881C8D78BAA6}"/>
              </a:ext>
            </a:extLst>
          </p:cNvPr>
          <p:cNvSpPr txBox="1"/>
          <p:nvPr/>
        </p:nvSpPr>
        <p:spPr>
          <a:xfrm>
            <a:off x="822960" y="650240"/>
            <a:ext cx="970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Intermediate feature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36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5B09AE2E-C3A4-10D1-4BDB-5618C99FA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F7BCE41-A290-9EE6-42F6-2A460AFC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6062"/>
            <a:ext cx="6437449" cy="432643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46E5C0B-69B5-BA87-5CEE-2BE696CAC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26062"/>
            <a:ext cx="6009852" cy="421251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AB3AC4C-53AA-29FD-1E5E-0D0C3CCFE2AE}"/>
              </a:ext>
            </a:extLst>
          </p:cNvPr>
          <p:cNvSpPr txBox="1"/>
          <p:nvPr/>
        </p:nvSpPr>
        <p:spPr>
          <a:xfrm>
            <a:off x="783771" y="381837"/>
            <a:ext cx="8450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Performances and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311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0E8F0AC4-640C-DE02-7096-00DD12BD8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3B18A53-E981-3CA0-7083-B2CE9E377828}"/>
              </a:ext>
            </a:extLst>
          </p:cNvPr>
          <p:cNvSpPr txBox="1"/>
          <p:nvPr/>
        </p:nvSpPr>
        <p:spPr>
          <a:xfrm>
            <a:off x="914400" y="625151"/>
            <a:ext cx="10207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Conclusions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61102F-A67D-0CCB-361F-39AAE905CF7D}"/>
              </a:ext>
            </a:extLst>
          </p:cNvPr>
          <p:cNvSpPr txBox="1"/>
          <p:nvPr/>
        </p:nvSpPr>
        <p:spPr>
          <a:xfrm>
            <a:off x="1017037" y="1670180"/>
            <a:ext cx="98624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with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backbone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allowed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me to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obtain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with 1/5 of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occupation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HRNet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with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similar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performances in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term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mIoU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(73%). </a:t>
            </a:r>
          </a:p>
          <a:p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Real-time network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obtained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with CWD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reached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performances comparable with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PIDNet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-L.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366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50343981-447B-2DFA-1D8A-ECD0EEA25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C4D4058-7CEF-BFDD-1CD2-E891FD3425C8}"/>
              </a:ext>
            </a:extLst>
          </p:cNvPr>
          <p:cNvSpPr txBox="1"/>
          <p:nvPr/>
        </p:nvSpPr>
        <p:spPr>
          <a:xfrm>
            <a:off x="979714" y="732834"/>
            <a:ext cx="8166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Future works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1880FAB-B71D-C22B-8C1F-8ED73E3260C7}"/>
              </a:ext>
            </a:extLst>
          </p:cNvPr>
          <p:cNvSpPr txBox="1"/>
          <p:nvPr/>
        </p:nvSpPr>
        <p:spPr>
          <a:xfrm>
            <a:off x="1045029" y="1866122"/>
            <a:ext cx="9162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straightforward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obtain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mIoU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perform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knowledge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datasets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such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Cityscapes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and BDD100K.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E07E7B3-43E4-83F2-0763-7807A67F6136}"/>
              </a:ext>
            </a:extLst>
          </p:cNvPr>
          <p:cNvSpPr txBox="1"/>
          <p:nvPr/>
        </p:nvSpPr>
        <p:spPr>
          <a:xfrm>
            <a:off x="1045028" y="3429000"/>
            <a:ext cx="9162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way to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obtain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well-performing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network can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consist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distilling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PIDNet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already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perform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term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latency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more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careful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match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features.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03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A70C449-0ADD-4A69-30A7-42D44A4E36F0}"/>
              </a:ext>
            </a:extLst>
          </p:cNvPr>
          <p:cNvSpPr txBox="1"/>
          <p:nvPr/>
        </p:nvSpPr>
        <p:spPr>
          <a:xfrm>
            <a:off x="2905760" y="1351280"/>
            <a:ext cx="684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Thanks for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6DE574E-013C-A7CB-92E5-4797CA50A496}"/>
              </a:ext>
            </a:extLst>
          </p:cNvPr>
          <p:cNvSpPr txBox="1"/>
          <p:nvPr/>
        </p:nvSpPr>
        <p:spPr>
          <a:xfrm>
            <a:off x="1981200" y="2854960"/>
            <a:ext cx="721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Feel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free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Understanding the Meaning of Question Mark Icons - Blog - smarticons.co">
            <a:extLst>
              <a:ext uri="{FF2B5EF4-FFF2-40B4-BE49-F238E27FC236}">
                <a16:creationId xmlns:a16="http://schemas.microsoft.com/office/drawing/2014/main" id="{122209BA-68DE-FFD8-A706-7C3365FF5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556" y="2702560"/>
            <a:ext cx="3561964" cy="242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40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C8DDB52-9ADE-FD66-3D59-25D00DAF618F}"/>
              </a:ext>
            </a:extLst>
          </p:cNvPr>
          <p:cNvSpPr txBox="1"/>
          <p:nvPr/>
        </p:nvSpPr>
        <p:spPr>
          <a:xfrm>
            <a:off x="1178560" y="863600"/>
            <a:ext cx="9519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Thesis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it-IT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979CC9C-717D-3C0A-F038-91098713EBE5}"/>
              </a:ext>
            </a:extLst>
          </p:cNvPr>
          <p:cNvSpPr txBox="1"/>
          <p:nvPr/>
        </p:nvSpPr>
        <p:spPr>
          <a:xfrm>
            <a:off x="1259840" y="1706880"/>
            <a:ext cx="9519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thesis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assess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performances of semantic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segmentation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edge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devices,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data in input an RGB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monocular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camera, in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reduce costs of deployment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autonomous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driving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systems.</a:t>
            </a:r>
          </a:p>
          <a:p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experiment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s are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adverse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weather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dataset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autonomous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driving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sytems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reach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SAE 5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autonomy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requires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navigation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adverse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weather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05268A-9825-ABB7-592A-91758B90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[1] FitNets: Hints for Thin Deep 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3551AE-BFF0-9C15-65D2-640F6047B0C6}"/>
              </a:ext>
            </a:extLst>
          </p:cNvPr>
          <p:cNvSpPr txBox="1"/>
          <p:nvPr/>
        </p:nvSpPr>
        <p:spPr>
          <a:xfrm>
            <a:off x="895739" y="634482"/>
            <a:ext cx="9302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Semantic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segmentation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79A7085-65F4-1514-404A-5E87D42A9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90" y="1516749"/>
            <a:ext cx="10262270" cy="315150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3DED344-2099-9A65-F4A3-444A55CF9817}"/>
              </a:ext>
            </a:extLst>
          </p:cNvPr>
          <p:cNvSpPr txBox="1"/>
          <p:nvPr/>
        </p:nvSpPr>
        <p:spPr>
          <a:xfrm>
            <a:off x="974690" y="4739951"/>
            <a:ext cx="9083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Use CNN or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extract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feature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scales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Aggregate feature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scales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#Logits = #Pixels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6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>
            <a:extLst>
              <a:ext uri="{FF2B5EF4-FFF2-40B4-BE49-F238E27FC236}">
                <a16:creationId xmlns:a16="http://schemas.microsoft.com/office/drawing/2014/main" id="{9FDB6406-0CDB-4213-A1B6-DE47D953FE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3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3C040A4-F1D2-4EBC-A0C4-D770AF4ED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300" y="1172605"/>
            <a:ext cx="11024565" cy="509756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76D754B-4A87-DA51-3ED7-47116E10920D}"/>
              </a:ext>
            </a:extLst>
          </p:cNvPr>
          <p:cNvSpPr txBox="1"/>
          <p:nvPr/>
        </p:nvSpPr>
        <p:spPr>
          <a:xfrm>
            <a:off x="755301" y="587830"/>
            <a:ext cx="10681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Knowledge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logits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Hinton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, 2015)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56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ED2F5393-91A3-4102-A584-E902285C50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4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8CB7265-4379-07B9-B0A4-549E6F045520}"/>
              </a:ext>
            </a:extLst>
          </p:cNvPr>
          <p:cNvSpPr txBox="1"/>
          <p:nvPr/>
        </p:nvSpPr>
        <p:spPr>
          <a:xfrm>
            <a:off x="681134" y="501650"/>
            <a:ext cx="111959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Knowledge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on feature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FitNets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, 2014)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D4F9CC5-2392-F225-44B2-626763E1B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67" y="1288398"/>
            <a:ext cx="11290473" cy="5067952"/>
          </a:xfrm>
          <a:prstGeom prst="rect">
            <a:avLst/>
          </a:prstGeom>
        </p:spPr>
      </p:pic>
      <p:sp>
        <p:nvSpPr>
          <p:cNvPr id="9" name="Fumetto: rettangolo 8">
            <a:extLst>
              <a:ext uri="{FF2B5EF4-FFF2-40B4-BE49-F238E27FC236}">
                <a16:creationId xmlns:a16="http://schemas.microsoft.com/office/drawing/2014/main" id="{DA1B092D-8C32-9C67-B517-79778FFF49F5}"/>
              </a:ext>
            </a:extLst>
          </p:cNvPr>
          <p:cNvSpPr/>
          <p:nvPr/>
        </p:nvSpPr>
        <p:spPr>
          <a:xfrm>
            <a:off x="7325360" y="3591616"/>
            <a:ext cx="2451798" cy="974690"/>
          </a:xfrm>
          <a:prstGeom prst="wedgeRectCallout">
            <a:avLst>
              <a:gd name="adj1" fmla="val -20072"/>
              <a:gd name="adj2" fmla="val 89304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</a:rPr>
              <a:t>Ohem</a:t>
            </a:r>
            <a:r>
              <a:rPr lang="it-IT" dirty="0">
                <a:solidFill>
                  <a:schemeClr val="tx1"/>
                </a:solidFill>
              </a:rPr>
              <a:t>/</a:t>
            </a:r>
            <a:r>
              <a:rPr lang="it-IT" dirty="0" err="1">
                <a:solidFill>
                  <a:schemeClr val="tx1"/>
                </a:solidFill>
              </a:rPr>
              <a:t>Focal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border</a:t>
            </a:r>
            <a:r>
              <a:rPr lang="it-IT" dirty="0">
                <a:solidFill>
                  <a:schemeClr val="tx1"/>
                </a:solidFill>
              </a:rPr>
              <a:t> in </a:t>
            </a:r>
            <a:r>
              <a:rPr lang="it-IT" dirty="0" err="1">
                <a:solidFill>
                  <a:schemeClr val="tx1"/>
                </a:solidFill>
              </a:rPr>
              <a:t>my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the</a:t>
            </a:r>
            <a:r>
              <a:rPr lang="it-IT" sz="1800" dirty="0" err="1">
                <a:solidFill>
                  <a:schemeClr val="tx1"/>
                </a:solidFill>
              </a:rPr>
              <a:t>s</a:t>
            </a:r>
            <a:r>
              <a:rPr lang="it-IT" dirty="0" err="1">
                <a:solidFill>
                  <a:schemeClr val="tx1"/>
                </a:solidFill>
              </a:rPr>
              <a:t>i</a:t>
            </a:r>
            <a:r>
              <a:rPr lang="it-IT" sz="1800" dirty="0" err="1">
                <a:solidFill>
                  <a:schemeClr val="tx1"/>
                </a:solidFill>
              </a:rPr>
              <a:t>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6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2AC0C949-7A02-4C95-8017-D82E7E71C4F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ACD7298-68C1-6926-FF5C-8BB4E396174A}"/>
              </a:ext>
            </a:extLst>
          </p:cNvPr>
          <p:cNvSpPr txBox="1"/>
          <p:nvPr/>
        </p:nvSpPr>
        <p:spPr>
          <a:xfrm>
            <a:off x="1101012" y="830424"/>
            <a:ext cx="5262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Datasets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2E83C80-68E3-B77A-551D-E4AC64ABFEAE}"/>
              </a:ext>
            </a:extLst>
          </p:cNvPr>
          <p:cNvSpPr txBox="1"/>
          <p:nvPr/>
        </p:nvSpPr>
        <p:spPr>
          <a:xfrm>
            <a:off x="1240971" y="1614195"/>
            <a:ext cx="91346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ACDC (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Adverse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correspondence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train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Cityscapes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select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baselines, standard benchmark for semantic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segmentation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can be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expand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training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BDD100K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Widely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a benchmark,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useful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multitask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benchmark, can be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expand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training data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4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A5D317-725E-6F4D-FA96-E1EC9BC3718C}"/>
              </a:ext>
            </a:extLst>
          </p:cNvPr>
          <p:cNvSpPr txBox="1"/>
          <p:nvPr/>
        </p:nvSpPr>
        <p:spPr>
          <a:xfrm>
            <a:off x="1016414" y="464664"/>
            <a:ext cx="6867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Baselines (real-time networks)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32A01401-7D3A-BAB1-64FF-36D9449F7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11" y="1250745"/>
            <a:ext cx="10303147" cy="455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27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46B49246-49D0-75DC-5374-92FFAF7E8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52" y="2293409"/>
            <a:ext cx="10914290" cy="2271181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E3E42A4-3FD4-65A2-881E-513255B627F9}"/>
              </a:ext>
            </a:extLst>
          </p:cNvPr>
          <p:cNvSpPr txBox="1"/>
          <p:nvPr/>
        </p:nvSpPr>
        <p:spPr>
          <a:xfrm>
            <a:off x="491652" y="812754"/>
            <a:ext cx="60114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Baselines (SOTA network)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01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166BC32C-2E11-43D3-963B-9766918E0FE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Project analysis slide 6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819942D-52DB-CBE6-BCA2-88E8C07BE5E4}"/>
              </a:ext>
            </a:extLst>
          </p:cNvPr>
          <p:cNvSpPr txBox="1"/>
          <p:nvPr/>
        </p:nvSpPr>
        <p:spPr>
          <a:xfrm>
            <a:off x="578499" y="615820"/>
            <a:ext cx="50571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Distillation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framework for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SwiftNet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L2 or other lo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sses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s feature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Border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in image)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KL-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Divergence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logit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perform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teacher-student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gap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low)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F9D169A-0989-FA4E-49E9-A4FF631E3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070" y="160773"/>
            <a:ext cx="6545274" cy="62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79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73">
      <a:dk1>
        <a:srgbClr val="000000"/>
      </a:dk1>
      <a:lt1>
        <a:sysClr val="window" lastClr="FFFFFF"/>
      </a:lt1>
      <a:dk2>
        <a:srgbClr val="585858"/>
      </a:dk2>
      <a:lt2>
        <a:srgbClr val="E3E3E3"/>
      </a:lt2>
      <a:accent1>
        <a:srgbClr val="E20613"/>
      </a:accent1>
      <a:accent2>
        <a:srgbClr val="A9C038"/>
      </a:accent2>
      <a:accent3>
        <a:srgbClr val="11AEC7"/>
      </a:accent3>
      <a:accent4>
        <a:srgbClr val="F59F26"/>
      </a:accent4>
      <a:accent5>
        <a:srgbClr val="0062A9"/>
      </a:accent5>
      <a:accent6>
        <a:srgbClr val="EB6047"/>
      </a:accent6>
      <a:hlink>
        <a:srgbClr val="8ED9F6"/>
      </a:hlink>
      <a:folHlink>
        <a:srgbClr val="C00000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455520_Project analysis, from 24Slides_SL_V1.potx" id="{55E7247F-78B2-40DB-9AFE-D4DD42FA8F09}" vid="{22E2FD65-A32D-4798-AF43-CE42F250BD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1A00BBF-EEBB-4E18-B8CB-F926EAAC4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D05317-60D6-4B3A-8545-888496D1A8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609EDA-869E-4BE5-AE5D-B898C584B6FF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16c05727-aa75-4e4a-9b5f-8a80a1165891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analysis, from 24Slides</Template>
  <TotalTime>8177</TotalTime>
  <Words>594</Words>
  <Application>Microsoft Office PowerPoint</Application>
  <PresentationFormat>Widescreen</PresentationFormat>
  <Paragraphs>71</Paragraphs>
  <Slides>17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Segoe UI Light</vt:lpstr>
      <vt:lpstr>Wingdings</vt:lpstr>
      <vt:lpstr>Tema di Office</vt:lpstr>
      <vt:lpstr>Project analysis slide 2</vt:lpstr>
      <vt:lpstr>Presentazione standard di PowerPoint</vt:lpstr>
      <vt:lpstr>Presentazione standard di PowerPoint</vt:lpstr>
      <vt:lpstr>Project analysis slide 3</vt:lpstr>
      <vt:lpstr>Project analysis slide 4</vt:lpstr>
      <vt:lpstr>Project analysis slide 5</vt:lpstr>
      <vt:lpstr>Presentazione standard di PowerPoint</vt:lpstr>
      <vt:lpstr>Presentazione standard di PowerPoint</vt:lpstr>
      <vt:lpstr>Project analysis slide 6</vt:lpstr>
      <vt:lpstr>Presentazione standard di PowerPoint</vt:lpstr>
      <vt:lpstr>Presentazione standard di PowerPoint</vt:lpstr>
      <vt:lpstr>Project analysis slide 7</vt:lpstr>
      <vt:lpstr>Project analysis slide 8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Federico Bussolino</dc:creator>
  <cp:lastModifiedBy>Federico Bussolino</cp:lastModifiedBy>
  <cp:revision>24</cp:revision>
  <dcterms:created xsi:type="dcterms:W3CDTF">2025-03-10T13:55:14Z</dcterms:created>
  <dcterms:modified xsi:type="dcterms:W3CDTF">2025-03-17T15:09:46Z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